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307" r:id="rId11"/>
    <p:sldId id="316" r:id="rId12"/>
    <p:sldId id="312" r:id="rId13"/>
    <p:sldId id="313" r:id="rId14"/>
    <p:sldId id="317" r:id="rId15"/>
    <p:sldId id="318" r:id="rId16"/>
    <p:sldId id="315" r:id="rId17"/>
    <p:sldId id="31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21" d="100"/>
          <a:sy n="121" d="100"/>
        </p:scale>
        <p:origin x="5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3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dirty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440BB5-AE12-458D-8E57-F914E0B49100}" type="datetimeFigureOut">
              <a:rPr lang="el-GR" smtClean="0"/>
              <a:pPr/>
              <a:t>7/7/2025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0389B8-0C2E-4992-9147-3EB1700738DA}" type="slidenum">
              <a:rPr lang="el-GR" smtClean="0"/>
              <a:pPr/>
              <a:t>‹Nº›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446449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70000"/>
              </a:lnSpc>
              <a:buNone/>
              <a:defRPr/>
            </a:pPr>
            <a:r>
              <a:rPr lang="en-US" sz="2000" dirty="0"/>
              <a:t>Empathy and Emotional Intelligence in the Role of the Educator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70000"/>
              </a:lnSpc>
              <a:buNone/>
              <a:defRPr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70000"/>
              </a:lnSpc>
              <a:buNone/>
              <a:defRPr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70000"/>
              </a:lnSpc>
              <a:buNone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</a:t>
            </a: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Dagkli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Stavroula</a:t>
            </a:r>
            <a:endParaRPr lang="el-G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70000"/>
              </a:lnSpc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38F9212C-9D05-8204-EE5D-81469CD4D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 and Student Motivation</a:t>
            </a:r>
            <a:endParaRPr lang="el-G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96944" cy="5544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EB723-9425-42F6-8992-4188C77EDA02}"/>
              </a:ext>
            </a:extLst>
          </p:cNvPr>
          <p:cNvSpPr txBox="1"/>
          <p:nvPr/>
        </p:nvSpPr>
        <p:spPr>
          <a:xfrm>
            <a:off x="2195736" y="3140968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Emotionally intelligent teachers inspire intrinsic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feel supported, more likely to persevere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academic outcomes and self-regulation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32EBB2A0-39FA-76B1-9E1A-A5DD178AE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99FD47-CD98-166B-26B1-1825245F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&amp; Limitations</a:t>
            </a: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140352-DDCE-17C0-892D-4CF5505215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Risk of emotional burnout from excessive empathy</a:t>
            </a:r>
          </a:p>
          <a:p>
            <a:r>
              <a:rPr lang="en-US" dirty="0"/>
              <a:t>Emotional labor demands: balancing empathy and professional boundaries</a:t>
            </a:r>
          </a:p>
          <a:p>
            <a:r>
              <a:rPr lang="en-US" dirty="0"/>
              <a:t>Cultural differences in emotional expression</a:t>
            </a:r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844239C3-A681-0766-0ED4-FB74D9A99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Strategies to Develop EQ &amp; Empathy</a:t>
            </a:r>
            <a:endParaRPr lang="el-G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496944" cy="5616624"/>
          </a:xfrm>
        </p:spPr>
        <p:txBody>
          <a:bodyPr>
            <a:normAutofit/>
          </a:bodyPr>
          <a:lstStyle/>
          <a:p>
            <a:pPr lvl="0" algn="just"/>
            <a:r>
              <a:rPr lang="en-US" dirty="0"/>
              <a:t>Professional training: workshops, SEL programs (e.g. CASEL)</a:t>
            </a:r>
          </a:p>
          <a:p>
            <a:pPr lvl="0" algn="just"/>
            <a:r>
              <a:rPr lang="en-US" dirty="0"/>
              <a:t>Mindfulness and reflective teaching practice</a:t>
            </a:r>
          </a:p>
          <a:p>
            <a:pPr lvl="0" algn="just"/>
            <a:r>
              <a:rPr lang="en-US" dirty="0"/>
              <a:t>Peer coaching and feedback groups</a:t>
            </a:r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70503288-3899-EAAF-B9CF-5A56793DE6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Classroom Practices for Empathy</a:t>
            </a:r>
            <a:endParaRPr lang="el-G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96944" cy="573325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check‑ins: short daily mood tracking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Reflective journaling: teacher/student reflection on feelings and events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protocols like “Think‑Time” to process emotions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SEL activities integrated into lessons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C1DF04EA-8436-14E9-1C0B-13FE680B50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B22C75-9502-4DBF-83DD-6C95B901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Benefits for Students &amp; School Culture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810BBA-085D-093F-24B3-DB49A045B6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Improved academic achievement and classroom behavior</a:t>
            </a:r>
          </a:p>
          <a:p>
            <a:r>
              <a:rPr lang="en-US" dirty="0"/>
              <a:t>Reduction in bullying and conflict</a:t>
            </a:r>
          </a:p>
          <a:p>
            <a:r>
              <a:rPr lang="en-US" dirty="0"/>
              <a:t>Better student mental health and school climate</a:t>
            </a:r>
          </a:p>
          <a:p>
            <a:r>
              <a:rPr lang="en-US" dirty="0"/>
              <a:t>Strengthened sense of belonging</a:t>
            </a:r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26B91748-6834-39FD-7B84-F127D6231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111A7B-7C64-E491-EA85-0E846A31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F326E4-CE38-397E-BDEA-8D24AFE5AB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Empathy is a critical dimension of teachers’ emotional intelligence</a:t>
            </a:r>
          </a:p>
          <a:p>
            <a:r>
              <a:rPr lang="en-US" dirty="0"/>
              <a:t>Fosters trust, engagement, and supportive learning communities</a:t>
            </a:r>
          </a:p>
          <a:p>
            <a:r>
              <a:rPr lang="en-US" dirty="0"/>
              <a:t>Encourages professional development and self‑care</a:t>
            </a:r>
          </a:p>
          <a:p>
            <a:r>
              <a:rPr lang="en-US" dirty="0"/>
              <a:t>Ultimately enhances student outcomes and well‑being</a:t>
            </a:r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BAC76969-0C4B-3A67-78A5-B28A82FEB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bibliography</a:t>
            </a:r>
            <a:endParaRPr lang="el-G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568952" cy="5949280"/>
          </a:xfrm>
        </p:spPr>
        <p:txBody>
          <a:bodyPr>
            <a:normAutofit/>
          </a:bodyPr>
          <a:lstStyle/>
          <a:p>
            <a:r>
              <a:rPr lang="en-US" dirty="0" err="1"/>
              <a:t>Traikou</a:t>
            </a:r>
            <a:r>
              <a:rPr lang="en-US" dirty="0"/>
              <a:t>, M. (2024). Teachers’ emotional and empathetic abilities in relation to adolescents’ social and emotional characteristics. Open Access Library Journal.</a:t>
            </a:r>
          </a:p>
          <a:p>
            <a:r>
              <a:rPr lang="en-US" dirty="0" err="1"/>
              <a:t>Todmal</a:t>
            </a:r>
            <a:r>
              <a:rPr lang="en-US" dirty="0"/>
              <a:t>, A. D., Rao, G. S., &amp; Gagare, K. (2023). The role of emotional intelligence in effective teaching and classroom management. Educational Review Quarterly.</a:t>
            </a:r>
          </a:p>
          <a:p>
            <a:r>
              <a:rPr lang="en-US" dirty="0"/>
              <a:t>Sprenger, A. E., &amp; Kim, J. (2022). Toward the role of teacher empathy in students’ engagement in EFL contexts. Frontiers in Psychology, 13, 3456.</a:t>
            </a:r>
          </a:p>
          <a:p>
            <a:r>
              <a:rPr lang="en-US" dirty="0" err="1"/>
              <a:t>Panagópoulos</a:t>
            </a:r>
            <a:r>
              <a:rPr lang="en-US" dirty="0"/>
              <a:t>, N., &amp; Anastasiou, S. (2019). </a:t>
            </a:r>
            <a:r>
              <a:rPr lang="el-GR" dirty="0"/>
              <a:t>Η συναισθηματική νοημοσύνη των εκπαιδευτικών ως παράμετρος βελτιστοποίησης [</a:t>
            </a:r>
            <a:r>
              <a:rPr lang="en-US" dirty="0"/>
              <a:t>Unpublished doctoral dissertation, Aristotle University of </a:t>
            </a:r>
            <a:r>
              <a:rPr lang="en-US"/>
              <a:t>Thessaloniki].</a:t>
            </a:r>
          </a:p>
          <a:p>
            <a:r>
              <a:rPr lang="en-US"/>
              <a:t>CASEL</a:t>
            </a:r>
            <a:r>
              <a:rPr lang="en-US" dirty="0"/>
              <a:t>. (2025). Core SEL Competencies. Collaborative for Academic, Social, and Emotional Learning.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483768" y="274638"/>
            <a:ext cx="3456384" cy="358641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your attention</a:t>
            </a: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l-G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4968552" cy="5976664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Importance of caring for students’ emotional well-being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How empathy (EQ) shapes teaching quality and classroom climate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Presentation roadmap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1DEA563-59F0-23F3-D0B4-96D64B64DE7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588224" y="1600200"/>
            <a:ext cx="1339624" cy="45720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BB0D9C87-7257-EA24-2735-EEB92A4911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Is Empathy?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24936" cy="6021288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Definition: ability to understand and share students’ feelings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Differentiation: empathy vs compassion vs sympathy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components: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Cognitive empathy (understanding)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Affective empathy (emotional resonance)</a:t>
            </a:r>
            <a:endParaRPr lang="el-GR" dirty="0"/>
          </a:p>
        </p:txBody>
      </p:sp>
      <p:pic>
        <p:nvPicPr>
          <p:cNvPr id="2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5D2A39EE-9CDC-C919-0F88-1E5FB73A9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Emotional Intelligence (EQ)?</a:t>
            </a:r>
            <a:endParaRPr lang="el-G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24936" cy="5544616"/>
          </a:xfrm>
        </p:spPr>
        <p:txBody>
          <a:bodyPr>
            <a:normAutofit/>
          </a:bodyPr>
          <a:lstStyle/>
          <a:p>
            <a:r>
              <a:rPr lang="en-US" dirty="0"/>
              <a:t>Definition: ability to perceive, understand, manage, and use emotions (Mayer &amp; Salovey, Goleman)</a:t>
            </a:r>
          </a:p>
          <a:p>
            <a:r>
              <a:rPr lang="en-US" dirty="0"/>
              <a:t>Four branches: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Perceiving emotions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Facilitating thought with emotions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Understanding emotions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Managing emotions</a:t>
            </a:r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9653AE77-D29F-37C1-2A99-0BB4D84DA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247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PURPOSE OF THE RESEARCH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064896" cy="5205192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/>
          </a:p>
          <a:p>
            <a:r>
              <a:rPr lang="en-US" dirty="0"/>
              <a:t>To investigate whether the integration of technology and innovative practices in education help to upgrade the quality of student education</a:t>
            </a:r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7AF63261-77D8-8391-D360-45701B9A47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Empathy as Part of EQ</a:t>
            </a:r>
            <a:endParaRPr lang="el-G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24936" cy="5133184"/>
          </a:xfrm>
        </p:spPr>
        <p:txBody>
          <a:bodyPr>
            <a:normAutofit/>
          </a:bodyPr>
          <a:lstStyle/>
          <a:p>
            <a:r>
              <a:rPr lang="en-US" dirty="0"/>
              <a:t>Empathy = key component of social awareness within EI</a:t>
            </a:r>
          </a:p>
          <a:p>
            <a:r>
              <a:rPr lang="en-US" dirty="0"/>
              <a:t>Enables teachers to interpret unspoken student needs</a:t>
            </a:r>
          </a:p>
          <a:p>
            <a:r>
              <a:rPr lang="en-US" dirty="0"/>
              <a:t>Bridges emotional and social intelligence domains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42400941-C836-5489-20BE-5C591E8BC8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   </a:t>
            </a:r>
            <a:b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Impact of EQ on the Learning Environment</a:t>
            </a:r>
            <a:endParaRPr lang="el-GR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204864"/>
            <a:ext cx="7543800" cy="4464496"/>
          </a:xfrm>
        </p:spPr>
        <p:txBody>
          <a:bodyPr>
            <a:normAutofit/>
          </a:bodyPr>
          <a:lstStyle/>
          <a:p>
            <a:pPr marL="423863" indent="-342900"/>
            <a:r>
              <a:rPr lang="en-US" dirty="0"/>
              <a:t>Higher teacher EQ → more positive classroom climate</a:t>
            </a:r>
          </a:p>
          <a:p>
            <a:pPr marL="423863" indent="-342900"/>
            <a:r>
              <a:rPr lang="en-US" dirty="0"/>
              <a:t>Improved student behavior management</a:t>
            </a:r>
          </a:p>
          <a:p>
            <a:pPr marL="423863" indent="-342900"/>
            <a:r>
              <a:rPr lang="en-US" dirty="0"/>
              <a:t>Creates safe, supportive environment optimal for learning</a:t>
            </a:r>
            <a:endParaRPr lang="el-GR" dirty="0"/>
          </a:p>
        </p:txBody>
      </p:sp>
      <p:sp>
        <p:nvSpPr>
          <p:cNvPr id="17" name="16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8820472" y="836712"/>
            <a:ext cx="45719" cy="658368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Empathy and Teacher–Student Relationship</a:t>
            </a:r>
            <a:endParaRPr lang="el-G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424936" cy="5517232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Builds rapport and trust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Leads to greater student engagement and participation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Encourages open, honest communication in classroom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Empathy &amp; Student Engagement</a:t>
            </a:r>
            <a:endParaRPr lang="el-G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>
          <a:xfrm>
            <a:off x="251520" y="2362200"/>
            <a:ext cx="4032448" cy="4307160"/>
          </a:xfrm>
        </p:spPr>
        <p:txBody>
          <a:bodyPr/>
          <a:lstStyle/>
          <a:p>
            <a:pPr>
              <a:buNone/>
            </a:pPr>
            <a:r>
              <a:rPr lang="el-GR" dirty="0"/>
              <a:t>	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>
          <a:xfrm>
            <a:off x="827584" y="2362200"/>
            <a:ext cx="7704855" cy="4307160"/>
          </a:xfrm>
        </p:spPr>
        <p:txBody>
          <a:bodyPr/>
          <a:lstStyle/>
          <a:p>
            <a:pPr>
              <a:buNone/>
            </a:pPr>
            <a:r>
              <a:rPr lang="el-GR" dirty="0"/>
              <a:t>           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E75585-033D-998D-EA8E-F693D6D68ABE}"/>
              </a:ext>
            </a:extLst>
          </p:cNvPr>
          <p:cNvSpPr txBox="1"/>
          <p:nvPr/>
        </p:nvSpPr>
        <p:spPr>
          <a:xfrm>
            <a:off x="827584" y="2430544"/>
            <a:ext cx="741682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Empathetic teachers encourage motivation and self-confidence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Empathy linked to better engagement, especially in EFL/ESL contexts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Helps overcome student anxiety and barriers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6308</TotalTime>
  <Words>590</Words>
  <Application>Microsoft Office PowerPoint</Application>
  <PresentationFormat>Presentación en pantalla (4:3)</PresentationFormat>
  <Paragraphs>89</Paragraphs>
  <Slides>17</Slides>
  <Notes>0</Notes>
  <HiddenSlides>0</HiddenSlides>
  <MMClips>12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Century Schoolbook</vt:lpstr>
      <vt:lpstr>Times New Roman</vt:lpstr>
      <vt:lpstr>Wingdings</vt:lpstr>
      <vt:lpstr>Wingdings 2</vt:lpstr>
      <vt:lpstr>Προεξοχή</vt:lpstr>
      <vt:lpstr>Presentación de PowerPoint</vt:lpstr>
      <vt:lpstr>Introduction</vt:lpstr>
      <vt:lpstr>What Is Empathy?</vt:lpstr>
      <vt:lpstr>What Is Emotional Intelligence (EQ)?</vt:lpstr>
      <vt:lpstr>PURPOSE OF THE RESEARCH</vt:lpstr>
      <vt:lpstr>Empathy as Part of EQ</vt:lpstr>
      <vt:lpstr>             Impact of EQ on the Learning Environment</vt:lpstr>
      <vt:lpstr>Empathy and Teacher–Student Relationship</vt:lpstr>
      <vt:lpstr>Empathy &amp; Student Engagement</vt:lpstr>
      <vt:lpstr>EI and Student Motivation</vt:lpstr>
      <vt:lpstr>Challenges &amp; Limitations</vt:lpstr>
      <vt:lpstr>Strategies to Develop EQ &amp; Empathy</vt:lpstr>
      <vt:lpstr>Classroom Practices for Empathy</vt:lpstr>
      <vt:lpstr>Benefits for Students &amp; School Culture</vt:lpstr>
      <vt:lpstr>Conclusion</vt:lpstr>
      <vt:lpstr>bibliography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Ramón Ruiz</cp:lastModifiedBy>
  <cp:revision>97</cp:revision>
  <dcterms:created xsi:type="dcterms:W3CDTF">2017-01-09T21:59:40Z</dcterms:created>
  <dcterms:modified xsi:type="dcterms:W3CDTF">2025-07-07T15:45:15Z</dcterms:modified>
</cp:coreProperties>
</file>